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3.png" ContentType="image/png"/>
  <Override PartName="/ppt/media/image22.png" ContentType="image/png"/>
  <Override PartName="/ppt/media/image4.png" ContentType="image/png"/>
  <Override PartName="/ppt/media/image27.png" ContentType="image/png"/>
  <Override PartName="/ppt/media/image28.png" ContentType="image/png"/>
  <Override PartName="/ppt/media/image5.png" ContentType="image/png"/>
  <Override PartName="/ppt/media/image30.png" ContentType="image/png"/>
  <Override PartName="/ppt/media/image10.png" ContentType="image/png"/>
  <Override PartName="/ppt/media/image29.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9.png" ContentType="image/png"/>
  <Override PartName="/ppt/media/image3.png" ContentType="image/png"/>
  <Override PartName="/ppt/media/image26.png" ContentType="image/png"/>
  <Override PartName="/ppt/media/image2.png" ContentType="image/png"/>
  <Override PartName="/ppt/media/image25.png" ContentType="image/png"/>
  <Override PartName="/ppt/media/image31.png" ContentType="image/png"/>
  <Override PartName="/ppt/media/image1.png" ContentType="image/png"/>
  <Override PartName="/ppt/media/image24.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20.png" ContentType="image/png"/>
  <Override PartName="/ppt/media/image19.png" ContentType="image/png"/>
  <Override PartName="/ppt/media/image21.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_rels/slide16.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9.xml.rels" ContentType="application/vnd.openxmlformats-package.relationships+xml"/>
  <Override PartName="/ppt/slides/_rels/slide3.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slide30.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24"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pt-BR" sz="3200" spc="-1" strike="noStrike">
              <a:latin typeface="Arial"/>
            </a:endParaRPr>
          </a:p>
        </p:txBody>
      </p:sp>
      <p:sp>
        <p:nvSpPr>
          <p:cNvPr id="25"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27"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28"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29"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0"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32"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3"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4"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5"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6"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37"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3"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5"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7"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pt-BR" sz="3200" spc="-1" strike="noStrike">
              <a:latin typeface="Arial"/>
            </a:endParaRPr>
          </a:p>
        </p:txBody>
      </p:sp>
      <p:sp>
        <p:nvSpPr>
          <p:cNvPr id="8"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buNone/>
            </a:pP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1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13"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pt-BR" sz="3200" spc="-1" strike="noStrike">
              <a:latin typeface="Arial"/>
            </a:endParaRPr>
          </a:p>
        </p:txBody>
      </p:sp>
      <p:sp>
        <p:nvSpPr>
          <p:cNvPr id="14"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16"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pt-BR" sz="3200" spc="-1" strike="noStrike">
              <a:latin typeface="Arial"/>
            </a:endParaRPr>
          </a:p>
        </p:txBody>
      </p:sp>
      <p:sp>
        <p:nvSpPr>
          <p:cNvPr id="17"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18"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endParaRPr b="0" lang="pt-BR" sz="4400" spc="-1" strike="noStrike">
              <a:latin typeface="Arial"/>
            </a:endParaRPr>
          </a:p>
        </p:txBody>
      </p:sp>
      <p:sp>
        <p:nvSpPr>
          <p:cNvPr id="20"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2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pt-BR" sz="3200" spc="-1" strike="noStrike">
              <a:latin typeface="Arial"/>
            </a:endParaRPr>
          </a:p>
        </p:txBody>
      </p:sp>
      <p:sp>
        <p:nvSpPr>
          <p:cNvPr id="22"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pt-B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pPr algn="ctr">
              <a:buNone/>
            </a:pPr>
            <a:r>
              <a:rPr b="0" lang="pt-BR" sz="4400" spc="-1" strike="noStrike">
                <a:latin typeface="Arial"/>
              </a:rPr>
              <a:t>Clique para editar o formato do texto do título</a:t>
            </a:r>
            <a:endParaRPr b="0" lang="pt-BR" sz="4400" spc="-1" strike="noStrike">
              <a:latin typeface="Arial"/>
            </a:endParaRPr>
          </a:p>
        </p:txBody>
      </p:sp>
      <p:sp>
        <p:nvSpPr>
          <p:cNvPr id="1"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fontScale="92000"/>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Google Shape;54;p13" descr=""/>
          <p:cNvPicPr/>
          <p:nvPr/>
        </p:nvPicPr>
        <p:blipFill>
          <a:blip r:embed="rId1"/>
          <a:stretch/>
        </p:blipFill>
        <p:spPr>
          <a:xfrm>
            <a:off x="0" y="0"/>
            <a:ext cx="9137160" cy="5136840"/>
          </a:xfrm>
          <a:prstGeom prst="rect">
            <a:avLst/>
          </a:prstGeom>
          <a:ln w="0">
            <a:noFill/>
          </a:ln>
        </p:spPr>
      </p:pic>
      <p:sp>
        <p:nvSpPr>
          <p:cNvPr id="39" name="CustomShape 1"/>
          <p:cNvSpPr/>
          <p:nvPr/>
        </p:nvSpPr>
        <p:spPr>
          <a:xfrm>
            <a:off x="1551960" y="1446120"/>
            <a:ext cx="5857920" cy="22442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4800" spc="-1" strike="noStrike">
                <a:solidFill>
                  <a:srgbClr val="ffffff"/>
                </a:solidFill>
                <a:latin typeface="Montserrat"/>
                <a:ea typeface="Montserrat"/>
              </a:rPr>
              <a:t>SEJAM</a:t>
            </a:r>
            <a:br>
              <a:rPr sz="1800"/>
            </a:br>
            <a:r>
              <a:rPr b="1" lang="pt-BR" sz="4800" spc="-1" strike="noStrike">
                <a:solidFill>
                  <a:srgbClr val="ffffff"/>
                </a:solidFill>
                <a:latin typeface="Montserrat"/>
                <a:ea typeface="Montserrat"/>
              </a:rPr>
              <a:t>BEM-VINDOS</a:t>
            </a:r>
            <a:endParaRPr b="0" lang="pt-BR" sz="4800" spc="-1" strike="noStrike">
              <a:latin typeface="Arial"/>
            </a:endParaRPr>
          </a:p>
        </p:txBody>
      </p:sp>
      <p:sp>
        <p:nvSpPr>
          <p:cNvPr id="40" name="CustomShape 2"/>
          <p:cNvSpPr/>
          <p:nvPr/>
        </p:nvSpPr>
        <p:spPr>
          <a:xfrm>
            <a:off x="3956040" y="1865160"/>
            <a:ext cx="1756440" cy="124200"/>
          </a:xfrm>
          <a:prstGeom prst="roundRect">
            <a:avLst>
              <a:gd name="adj" fmla="val 16667"/>
            </a:avLst>
          </a:prstGeom>
          <a:solidFill>
            <a:srgbClr val="ff6c00"/>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Google Shape;77;p16_ 5" descr=""/>
          <p:cNvPicPr/>
          <p:nvPr/>
        </p:nvPicPr>
        <p:blipFill>
          <a:blip r:embed="rId1"/>
          <a:stretch/>
        </p:blipFill>
        <p:spPr>
          <a:xfrm>
            <a:off x="72720" y="72000"/>
            <a:ext cx="9136440" cy="5136120"/>
          </a:xfrm>
          <a:prstGeom prst="rect">
            <a:avLst/>
          </a:prstGeom>
          <a:ln w="0">
            <a:noFill/>
          </a:ln>
        </p:spPr>
      </p:pic>
      <p:sp>
        <p:nvSpPr>
          <p:cNvPr id="74" name="CustomShape 22"/>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75" name="CustomShape 23"/>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76" name="CustomShape 24"/>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 Administração deverá divulgar e manter à disposição do público em sítio eletrônico oficial edital de chamamento de interessados, de modo a permitir o cadastramento permanente de novos interessados (art. 79, parágrafo único, I, da Lei 14.133/2021).</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spcBef>
                <a:spcPts val="1100"/>
              </a:spcBef>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 name="Google Shape;77;p16_ 6" descr=""/>
          <p:cNvPicPr/>
          <p:nvPr/>
        </p:nvPicPr>
        <p:blipFill>
          <a:blip r:embed="rId1"/>
          <a:stretch/>
        </p:blipFill>
        <p:spPr>
          <a:xfrm>
            <a:off x="72720" y="72000"/>
            <a:ext cx="9136440" cy="5136120"/>
          </a:xfrm>
          <a:prstGeom prst="rect">
            <a:avLst/>
          </a:prstGeom>
          <a:ln w="0">
            <a:noFill/>
          </a:ln>
        </p:spPr>
      </p:pic>
      <p:sp>
        <p:nvSpPr>
          <p:cNvPr id="78" name="CustomShape 25"/>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79" name="CustomShape 26"/>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80" name="CustomShape 27"/>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O edital de chamamento de interessados deverá prever as condições padronizadas de contratação e, nas hipóteses dos incisos I e II do caput, deverá definir o valor da contratação (art. 79, parágrafo único, III, da Lei 14.133/2021).</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spcBef>
                <a:spcPts val="1100"/>
              </a:spcBef>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Google Shape;77;p16_ 7" descr=""/>
          <p:cNvPicPr/>
          <p:nvPr/>
        </p:nvPicPr>
        <p:blipFill>
          <a:blip r:embed="rId1"/>
          <a:stretch/>
        </p:blipFill>
        <p:spPr>
          <a:xfrm>
            <a:off x="72720" y="72000"/>
            <a:ext cx="9136440" cy="5136120"/>
          </a:xfrm>
          <a:prstGeom prst="rect">
            <a:avLst/>
          </a:prstGeom>
          <a:ln w="0">
            <a:noFill/>
          </a:ln>
        </p:spPr>
      </p:pic>
      <p:sp>
        <p:nvSpPr>
          <p:cNvPr id="82" name="CustomShape 28"/>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83" name="CustomShape 29"/>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84" name="CustomShape 30"/>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Por fim, não será permitido o cometimento a terceiros do objeto contratado sem autorização expressa da Administração, admitindo-se a denúncia por qualquer das partes nos prazos fixados no edital (art. 79, parágrafo único, V e VI, da Lei 14.133/2021).</a:t>
            </a: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spcBef>
                <a:spcPts val="1100"/>
              </a:spcBef>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Google Shape;77;p16_ 8" descr=""/>
          <p:cNvPicPr/>
          <p:nvPr/>
        </p:nvPicPr>
        <p:blipFill>
          <a:blip r:embed="rId1"/>
          <a:stretch/>
        </p:blipFill>
        <p:spPr>
          <a:xfrm>
            <a:off x="72720" y="72000"/>
            <a:ext cx="9136440" cy="5136120"/>
          </a:xfrm>
          <a:prstGeom prst="rect">
            <a:avLst/>
          </a:prstGeom>
          <a:ln w="0">
            <a:noFill/>
          </a:ln>
        </p:spPr>
      </p:pic>
      <p:sp>
        <p:nvSpPr>
          <p:cNvPr id="86" name="CustomShape 31"/>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87" name="CustomShape 32"/>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88" name="CustomShape 33"/>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DECRETO Nº 11.878, DE 9 DE JANEIRO DE 2024</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 </a:t>
            </a:r>
            <a:r>
              <a:rPr b="0" lang="pt-BR" sz="1800" spc="-1" strike="noStrike">
                <a:solidFill>
                  <a:srgbClr val="000d29"/>
                </a:solidFill>
                <a:highlight>
                  <a:srgbClr val="ffffff"/>
                </a:highlight>
                <a:latin typeface="Montserrat"/>
                <a:ea typeface="Montserrat"/>
              </a:rPr>
              <a:t>	</a:t>
            </a: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Regulamenta o art. 79 da Lei nº 14.133, de 1º de abril de 2021, para dispor sobre o procedimento auxiliar de credenciamento para a contratação de bens e serviços, no âmbito da administração pública federal direta, autárquica e fundacional. </a:t>
            </a:r>
            <a:endParaRPr b="0" lang="pt-BR" sz="1800" spc="-1" strike="noStrike">
              <a:latin typeface="Arial"/>
            </a:endParaRPr>
          </a:p>
          <a:p>
            <a:pPr>
              <a:lnSpc>
                <a:spcPct val="100000"/>
              </a:lnSpc>
              <a:spcBef>
                <a:spcPts val="1100"/>
              </a:spcBef>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Google Shape;77;p16_ 9" descr=""/>
          <p:cNvPicPr/>
          <p:nvPr/>
        </p:nvPicPr>
        <p:blipFill>
          <a:blip r:embed="rId1"/>
          <a:stretch/>
        </p:blipFill>
        <p:spPr>
          <a:xfrm>
            <a:off x="72720" y="72000"/>
            <a:ext cx="9136440" cy="5136120"/>
          </a:xfrm>
          <a:prstGeom prst="rect">
            <a:avLst/>
          </a:prstGeom>
          <a:ln w="0">
            <a:noFill/>
          </a:ln>
        </p:spPr>
      </p:pic>
      <p:sp>
        <p:nvSpPr>
          <p:cNvPr id="90" name="CustomShape 34"/>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91" name="CustomShape 35"/>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92" name="CustomShape 36"/>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Art. 5º  O credenciamento ficará permanentemente aberto durante a vigência do edital e será realizado por meio do Compras.gov.br, observadas as seguintes fases: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I - preparatória;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II - de divulgação do edital de credenciamento;</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III - de registro do requerimento de participação;</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IV - de habilitação;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Google Shape;77;p16_ 10" descr=""/>
          <p:cNvPicPr/>
          <p:nvPr/>
        </p:nvPicPr>
        <p:blipFill>
          <a:blip r:embed="rId1"/>
          <a:stretch/>
        </p:blipFill>
        <p:spPr>
          <a:xfrm>
            <a:off x="72720" y="72000"/>
            <a:ext cx="9136440" cy="5136120"/>
          </a:xfrm>
          <a:prstGeom prst="rect">
            <a:avLst/>
          </a:prstGeom>
          <a:ln w="0">
            <a:noFill/>
          </a:ln>
        </p:spPr>
      </p:pic>
      <p:sp>
        <p:nvSpPr>
          <p:cNvPr id="94" name="CustomShape 37"/>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95" name="CustomShape 38"/>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96" name="CustomShape 39"/>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V - recursal; e</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VI - de divulgação da lista de credenciados. </a:t>
            </a: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Google Shape;77;p16_ 11" descr=""/>
          <p:cNvPicPr/>
          <p:nvPr/>
        </p:nvPicPr>
        <p:blipFill>
          <a:blip r:embed="rId1"/>
          <a:stretch/>
        </p:blipFill>
        <p:spPr>
          <a:xfrm>
            <a:off x="72720" y="72000"/>
            <a:ext cx="9136440" cy="5136120"/>
          </a:xfrm>
          <a:prstGeom prst="rect">
            <a:avLst/>
          </a:prstGeom>
          <a:ln w="0">
            <a:noFill/>
          </a:ln>
        </p:spPr>
      </p:pic>
      <p:sp>
        <p:nvSpPr>
          <p:cNvPr id="98" name="CustomShape 40"/>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99" name="CustomShape 41"/>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00" name="CustomShape 42"/>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Art. 6º  A escolha pela contratação por credenciamento deverá ser motivada durante a fase preparatória e atender, em especial:</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 </a:t>
            </a:r>
            <a:r>
              <a:rPr b="0" lang="pt-BR" sz="1800" spc="-1" strike="noStrike">
                <a:solidFill>
                  <a:srgbClr val="000d29"/>
                </a:solidFill>
                <a:highlight>
                  <a:srgbClr val="ffffff"/>
                </a:highlight>
                <a:latin typeface="Montserrat"/>
                <a:ea typeface="Montserrat"/>
              </a:rPr>
              <a:t>I - aos pressupostos para enquadramento na contratação direta, por inexigibilidade, conforme previsto no inciso IV do caput do art. 74 da Lei nº 14.133, de 2021; e</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II - à necessidade de designação da comissão de contratação como responsável pelo exame e julgamento dos documentos de habilitação, nos termos do disposto no § 1º do art. 5º do Decreto nº 11.246, de 27 de outubro de 2022. </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Google Shape;77;p16_ 13" descr=""/>
          <p:cNvPicPr/>
          <p:nvPr/>
        </p:nvPicPr>
        <p:blipFill>
          <a:blip r:embed="rId1"/>
          <a:stretch/>
        </p:blipFill>
        <p:spPr>
          <a:xfrm>
            <a:off x="72720" y="72000"/>
            <a:ext cx="9136440" cy="5136120"/>
          </a:xfrm>
          <a:prstGeom prst="rect">
            <a:avLst/>
          </a:prstGeom>
          <a:ln w="0">
            <a:noFill/>
          </a:ln>
        </p:spPr>
      </p:pic>
      <p:sp>
        <p:nvSpPr>
          <p:cNvPr id="102" name="CustomShape 43"/>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03" name="CustomShape 44"/>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04" name="CustomShape 45"/>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Art. 7º  O edital de credenciamento observará as regras gerais da Lei nº 14.133, de 2021, e conterá: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I - descrição do objeto;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II - quantitativo estimado de cada item, com respectiva unidade de medida;</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III - requisitos de habilitação e qualificação técnica;</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IV - prazo para análise da documentação para habilitação;</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Google Shape;77;p16_ 14" descr=""/>
          <p:cNvPicPr/>
          <p:nvPr/>
        </p:nvPicPr>
        <p:blipFill>
          <a:blip r:embed="rId1"/>
          <a:stretch/>
        </p:blipFill>
        <p:spPr>
          <a:xfrm>
            <a:off x="72720" y="72000"/>
            <a:ext cx="9136440" cy="5136120"/>
          </a:xfrm>
          <a:prstGeom prst="rect">
            <a:avLst/>
          </a:prstGeom>
          <a:ln w="0">
            <a:noFill/>
          </a:ln>
        </p:spPr>
      </p:pic>
      <p:sp>
        <p:nvSpPr>
          <p:cNvPr id="106" name="CustomShape 46"/>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07" name="CustomShape 47"/>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08" name="CustomShape 48"/>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V - critério para distribuição da demanda, quando for o caso;</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VI - critério para ordem de contratação dos credenciados, quando for o caso;</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VII - forma e prazos de interposição dos recursos, impugnação e pedidos de esclarecimentos;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VIII - prazo para assinatura do instrumento contratual após a convocação pela administração;</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Google Shape;77;p16_ 15" descr=""/>
          <p:cNvPicPr/>
          <p:nvPr/>
        </p:nvPicPr>
        <p:blipFill>
          <a:blip r:embed="rId1"/>
          <a:stretch/>
        </p:blipFill>
        <p:spPr>
          <a:xfrm>
            <a:off x="72720" y="72000"/>
            <a:ext cx="9136440" cy="5136120"/>
          </a:xfrm>
          <a:prstGeom prst="rect">
            <a:avLst/>
          </a:prstGeom>
          <a:ln w="0">
            <a:noFill/>
          </a:ln>
        </p:spPr>
      </p:pic>
      <p:sp>
        <p:nvSpPr>
          <p:cNvPr id="110" name="CustomShape 49"/>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11" name="CustomShape 50"/>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12" name="CustomShape 51"/>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IX - condições para alteração ou atualização de preços nas hipóteses previstas nos incisos I e II do caput do art. 3º deste Decreto;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X - hipóteses de descredenciamento;</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XI - minuta de termo de credenciamento, de contrato ou de instrumento equivalente;</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Google Shape;61;p14" descr=""/>
          <p:cNvPicPr/>
          <p:nvPr/>
        </p:nvPicPr>
        <p:blipFill>
          <a:blip r:embed="rId1"/>
          <a:stretch/>
        </p:blipFill>
        <p:spPr>
          <a:xfrm>
            <a:off x="0" y="0"/>
            <a:ext cx="9137160" cy="5136840"/>
          </a:xfrm>
          <a:prstGeom prst="rect">
            <a:avLst/>
          </a:prstGeom>
          <a:ln w="0">
            <a:noFill/>
          </a:ln>
        </p:spPr>
      </p:pic>
      <p:sp>
        <p:nvSpPr>
          <p:cNvPr id="42" name="CustomShape 4"/>
          <p:cNvSpPr/>
          <p:nvPr/>
        </p:nvSpPr>
        <p:spPr>
          <a:xfrm>
            <a:off x="422640" y="313200"/>
            <a:ext cx="3927240" cy="45936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2100" spc="-1" strike="noStrike">
                <a:solidFill>
                  <a:srgbClr val="000d29"/>
                </a:solidFill>
                <a:latin typeface="Montserrat"/>
                <a:ea typeface="Montserrat"/>
              </a:rPr>
              <a:t>José Augusto</a:t>
            </a:r>
            <a:endParaRPr b="0" lang="pt-BR" sz="2100" spc="-1" strike="noStrike">
              <a:latin typeface="Arial"/>
            </a:endParaRPr>
          </a:p>
        </p:txBody>
      </p:sp>
      <p:sp>
        <p:nvSpPr>
          <p:cNvPr id="43" name="CustomShape 5"/>
          <p:cNvSpPr/>
          <p:nvPr/>
        </p:nvSpPr>
        <p:spPr>
          <a:xfrm>
            <a:off x="422640" y="855720"/>
            <a:ext cx="3927240" cy="45936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2100" spc="-1" strike="noStrike">
                <a:solidFill>
                  <a:srgbClr val="000d29"/>
                </a:solidFill>
                <a:latin typeface="Montserrat"/>
                <a:ea typeface="Montserrat"/>
              </a:rPr>
              <a:t>Currículo:</a:t>
            </a:r>
            <a:br>
              <a:rPr sz="1800"/>
            </a:br>
            <a:r>
              <a:rPr b="1" lang="pt-BR" sz="1500" spc="-1" strike="noStrike">
                <a:solidFill>
                  <a:srgbClr val="000d29"/>
                </a:solidFill>
                <a:latin typeface="Montserrat"/>
                <a:ea typeface="Montserrat"/>
              </a:rPr>
              <a:t>Advogado, Procurador Legislativo, </a:t>
            </a:r>
            <a:endParaRPr b="0" lang="pt-BR" sz="1500" spc="-1" strike="noStrike">
              <a:latin typeface="Arial"/>
            </a:endParaRPr>
          </a:p>
          <a:p>
            <a:pPr>
              <a:lnSpc>
                <a:spcPct val="100000"/>
              </a:lnSpc>
              <a:buNone/>
              <a:tabLst>
                <a:tab algn="l" pos="0"/>
              </a:tabLst>
            </a:pPr>
            <a:r>
              <a:rPr b="1" lang="pt-BR" sz="1500" spc="-1" strike="noStrike">
                <a:solidFill>
                  <a:srgbClr val="000d29"/>
                </a:solidFill>
                <a:latin typeface="Montserrat"/>
                <a:ea typeface="Montserrat"/>
              </a:rPr>
              <a:t>Pós-Graduado em Direito Público, Direito do Trabalho e Previdenciário. </a:t>
            </a:r>
            <a:endParaRPr b="0" lang="pt-BR" sz="1500" spc="-1" strike="noStrike">
              <a:latin typeface="Arial"/>
            </a:endParaRPr>
          </a:p>
          <a:p>
            <a:pPr>
              <a:lnSpc>
                <a:spcPct val="100000"/>
              </a:lnSpc>
              <a:buNone/>
              <a:tabLst>
                <a:tab algn="l" pos="0"/>
              </a:tabLst>
            </a:pPr>
            <a:endParaRPr b="0" lang="pt-BR" sz="1500" spc="-1" strike="noStrike">
              <a:latin typeface="Arial"/>
            </a:endParaRPr>
          </a:p>
          <a:p>
            <a:pPr>
              <a:lnSpc>
                <a:spcPct val="100000"/>
              </a:lnSpc>
              <a:buNone/>
              <a:tabLst>
                <a:tab algn="l" pos="0"/>
              </a:tabLst>
            </a:pPr>
            <a:br>
              <a:rPr sz="1500"/>
            </a:br>
            <a:endParaRPr b="0" lang="pt-BR" sz="1500" spc="-1" strike="noStrike">
              <a:latin typeface="Arial"/>
            </a:endParaRPr>
          </a:p>
        </p:txBody>
      </p:sp>
      <p:sp>
        <p:nvSpPr>
          <p:cNvPr id="44" name="CustomShape 6"/>
          <p:cNvSpPr/>
          <p:nvPr/>
        </p:nvSpPr>
        <p:spPr>
          <a:xfrm>
            <a:off x="531720" y="765000"/>
            <a:ext cx="3191400" cy="37080"/>
          </a:xfrm>
          <a:prstGeom prst="roundRect">
            <a:avLst>
              <a:gd name="adj" fmla="val 16667"/>
            </a:avLst>
          </a:prstGeom>
          <a:solidFill>
            <a:srgbClr val="ff6c00"/>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Google Shape;77;p16_ 16" descr=""/>
          <p:cNvPicPr/>
          <p:nvPr/>
        </p:nvPicPr>
        <p:blipFill>
          <a:blip r:embed="rId1"/>
          <a:stretch/>
        </p:blipFill>
        <p:spPr>
          <a:xfrm>
            <a:off x="72720" y="72000"/>
            <a:ext cx="9136440" cy="5136120"/>
          </a:xfrm>
          <a:prstGeom prst="rect">
            <a:avLst/>
          </a:prstGeom>
          <a:ln w="0">
            <a:noFill/>
          </a:ln>
        </p:spPr>
      </p:pic>
      <p:sp>
        <p:nvSpPr>
          <p:cNvPr id="114" name="CustomShape 52"/>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15" name="CustomShape 53"/>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16" name="CustomShape 54"/>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XII - modelos de declarações;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XIII - possibilidade de cometimento a terceiros, quando for o caso; e</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XIV - sanções aplicáveis.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Google Shape;77;p16_ 17" descr=""/>
          <p:cNvPicPr/>
          <p:nvPr/>
        </p:nvPicPr>
        <p:blipFill>
          <a:blip r:embed="rId1"/>
          <a:stretch/>
        </p:blipFill>
        <p:spPr>
          <a:xfrm>
            <a:off x="72720" y="72000"/>
            <a:ext cx="9136440" cy="5136120"/>
          </a:xfrm>
          <a:prstGeom prst="rect">
            <a:avLst/>
          </a:prstGeom>
          <a:ln w="0">
            <a:noFill/>
          </a:ln>
        </p:spPr>
      </p:pic>
      <p:sp>
        <p:nvSpPr>
          <p:cNvPr id="118" name="CustomShape 55"/>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19" name="CustomShape 56"/>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20" name="CustomShape 57"/>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 1º  O edital definirá os valores fixados e poderá prever índice de </a:t>
            </a:r>
            <a:r>
              <a:rPr b="0" lang="pt-BR" sz="1800" spc="-1" strike="noStrike">
                <a:solidFill>
                  <a:srgbClr val="000d29"/>
                </a:solidFill>
                <a:highlight>
                  <a:srgbClr val="ffffff"/>
                </a:highlight>
                <a:latin typeface="Montserrat"/>
                <a:ea typeface="Montserrat"/>
              </a:rPr>
              <a:t>reajustamento dos preços, quando couber, para as hipóteses de </a:t>
            </a:r>
            <a:r>
              <a:rPr b="0" lang="pt-BR" sz="1800" spc="-1" strike="noStrike">
                <a:solidFill>
                  <a:srgbClr val="000d29"/>
                </a:solidFill>
                <a:highlight>
                  <a:srgbClr val="ffffff"/>
                </a:highlight>
                <a:latin typeface="Montserrat"/>
                <a:ea typeface="Montserrat"/>
              </a:rPr>
              <a:t>contratação paralela e não excludente e de contratação com seleção a </a:t>
            </a:r>
            <a:r>
              <a:rPr b="0" lang="pt-BR" sz="1800" spc="-1" strike="noStrike">
                <a:solidFill>
                  <a:srgbClr val="000d29"/>
                </a:solidFill>
                <a:highlight>
                  <a:srgbClr val="ffffff"/>
                </a:highlight>
                <a:latin typeface="Montserrat"/>
                <a:ea typeface="Montserrat"/>
              </a:rPr>
              <a:t>critério de terceiros.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 2º  Na hipótese de contratação em mercados fluidos, o edital poderá, </a:t>
            </a:r>
            <a:r>
              <a:rPr b="0" lang="pt-BR" sz="1800" spc="-1" strike="noStrike">
                <a:solidFill>
                  <a:srgbClr val="000d29"/>
                </a:solidFill>
                <a:highlight>
                  <a:srgbClr val="ffffff"/>
                </a:highlight>
                <a:latin typeface="Montserrat"/>
                <a:ea typeface="Montserrat"/>
              </a:rPr>
              <a:t>quando couber, fixar percentual mínimo de desconto sobre as cotações </a:t>
            </a:r>
            <a:r>
              <a:rPr b="0" lang="pt-BR" sz="1800" spc="-1" strike="noStrike">
                <a:solidFill>
                  <a:srgbClr val="000d29"/>
                </a:solidFill>
                <a:highlight>
                  <a:srgbClr val="ffffff"/>
                </a:highlight>
                <a:latin typeface="Montserrat"/>
                <a:ea typeface="Montserrat"/>
              </a:rPr>
              <a:t>de mercado registradas no momento da contratação.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Google Shape;77;p16_ 18" descr=""/>
          <p:cNvPicPr/>
          <p:nvPr/>
        </p:nvPicPr>
        <p:blipFill>
          <a:blip r:embed="rId1"/>
          <a:stretch/>
        </p:blipFill>
        <p:spPr>
          <a:xfrm>
            <a:off x="72720" y="72000"/>
            <a:ext cx="9136440" cy="5136120"/>
          </a:xfrm>
          <a:prstGeom prst="rect">
            <a:avLst/>
          </a:prstGeom>
          <a:ln w="0">
            <a:noFill/>
          </a:ln>
        </p:spPr>
      </p:pic>
      <p:sp>
        <p:nvSpPr>
          <p:cNvPr id="122" name="CustomShape 58"/>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23" name="CustomShape 59"/>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24" name="CustomShape 60"/>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 3º  Para a busca do objeto com melhores condições de preço nas contratações em mercados fluidos, será fornecida, quando for possível, solução tecnológica que permita a integração dos sistemas gerenciadores e interface aos sistemas dos fornecedores.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 4º  Na hipótese de credenciamento para fornecimento de bens, a administração poderá, excepcionalmente, exigir amostra ou prova de conceito do bem na fase de análise da documentação ou no período de vigência do contrato, desde que justificada a necessidade de sua apresentação.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Google Shape;77;p16_ 19" descr=""/>
          <p:cNvPicPr/>
          <p:nvPr/>
        </p:nvPicPr>
        <p:blipFill>
          <a:blip r:embed="rId1"/>
          <a:stretch/>
        </p:blipFill>
        <p:spPr>
          <a:xfrm>
            <a:off x="72720" y="72000"/>
            <a:ext cx="9136440" cy="5136120"/>
          </a:xfrm>
          <a:prstGeom prst="rect">
            <a:avLst/>
          </a:prstGeom>
          <a:ln w="0">
            <a:noFill/>
          </a:ln>
        </p:spPr>
      </p:pic>
      <p:sp>
        <p:nvSpPr>
          <p:cNvPr id="126" name="CustomShape 61"/>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27" name="CustomShape 62"/>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28" name="CustomShape 63"/>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Art. 9º  Na hipótese de contratações paralelas e não excludentes, a </a:t>
            </a:r>
            <a:r>
              <a:rPr b="0" lang="pt-BR" sz="1800" spc="-1" strike="noStrike">
                <a:solidFill>
                  <a:srgbClr val="000d29"/>
                </a:solidFill>
                <a:highlight>
                  <a:srgbClr val="ffffff"/>
                </a:highlight>
                <a:latin typeface="Montserrat"/>
                <a:ea typeface="Montserrat"/>
              </a:rPr>
              <a:t>convocação dos credenciados para contratação será realizada de acordo </a:t>
            </a:r>
            <a:r>
              <a:rPr b="0" lang="pt-BR" sz="1800" spc="-1" strike="noStrike">
                <a:solidFill>
                  <a:srgbClr val="000d29"/>
                </a:solidFill>
                <a:highlight>
                  <a:srgbClr val="ffffff"/>
                </a:highlight>
                <a:latin typeface="Montserrat"/>
                <a:ea typeface="Montserrat"/>
              </a:rPr>
              <a:t>com as regras do edital, respeitado o critério objetivo estabelecido para </a:t>
            </a:r>
            <a:r>
              <a:rPr b="0" lang="pt-BR" sz="1800" spc="-1" strike="noStrike">
                <a:solidFill>
                  <a:srgbClr val="000d29"/>
                </a:solidFill>
                <a:highlight>
                  <a:srgbClr val="ffffff"/>
                </a:highlight>
                <a:latin typeface="Montserrat"/>
                <a:ea typeface="Montserrat"/>
              </a:rPr>
              <a:t>distribuição da demanda, o qual deverá garantir a igualdade de </a:t>
            </a:r>
            <a:r>
              <a:rPr b="0" lang="pt-BR" sz="1800" spc="-1" strike="noStrike">
                <a:solidFill>
                  <a:srgbClr val="000d29"/>
                </a:solidFill>
                <a:highlight>
                  <a:srgbClr val="ffffff"/>
                </a:highlight>
                <a:latin typeface="Montserrat"/>
                <a:ea typeface="Montserrat"/>
              </a:rPr>
              <a:t>oportunidade entre os interessados.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Parágrafo único.  A administração permitirá o cadastramento </a:t>
            </a:r>
            <a:r>
              <a:rPr b="0" lang="pt-BR" sz="1800" spc="-1" strike="noStrike">
                <a:solidFill>
                  <a:srgbClr val="000d29"/>
                </a:solidFill>
                <a:highlight>
                  <a:srgbClr val="ffffff"/>
                </a:highlight>
                <a:latin typeface="Montserrat"/>
                <a:ea typeface="Montserrat"/>
              </a:rPr>
              <a:t>permanente de novos interessados, enquanto o edital de chamamento </a:t>
            </a:r>
            <a:r>
              <a:rPr b="0" lang="pt-BR" sz="1800" spc="-1" strike="noStrike">
                <a:solidFill>
                  <a:srgbClr val="000d29"/>
                </a:solidFill>
                <a:highlight>
                  <a:srgbClr val="ffffff"/>
                </a:highlight>
                <a:latin typeface="Montserrat"/>
                <a:ea typeface="Montserrat"/>
              </a:rPr>
              <a:t>permanecer vigente.</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Google Shape;77;p16_ 20" descr=""/>
          <p:cNvPicPr/>
          <p:nvPr/>
        </p:nvPicPr>
        <p:blipFill>
          <a:blip r:embed="rId1"/>
          <a:stretch/>
        </p:blipFill>
        <p:spPr>
          <a:xfrm>
            <a:off x="72720" y="72000"/>
            <a:ext cx="9136440" cy="5136120"/>
          </a:xfrm>
          <a:prstGeom prst="rect">
            <a:avLst/>
          </a:prstGeom>
          <a:ln w="0">
            <a:noFill/>
          </a:ln>
        </p:spPr>
      </p:pic>
      <p:sp>
        <p:nvSpPr>
          <p:cNvPr id="130" name="CustomShape 64"/>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31" name="CustomShape 65"/>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32" name="CustomShape 66"/>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ACÓRDÃO Nº 2159/24 - Tribunal Pleno – TCEPR</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t>
            </a:r>
            <a:r>
              <a:rPr b="0" lang="pt-BR" sz="1800" spc="-1" strike="noStrike">
                <a:solidFill>
                  <a:srgbClr val="000d29"/>
                </a:solidFill>
                <a:highlight>
                  <a:srgbClr val="ffffff"/>
                </a:highlight>
                <a:latin typeface="Montserrat"/>
                <a:ea typeface="Montserrat"/>
              </a:rPr>
              <a:t>Isoladamente, a adoção do critério “ordem de credenciamento” não viola a pretensa contratação isonômica dos interessados.</a:t>
            </a: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Para que isso ocorra, no entanto, há que se compatibilizar a demanda da administração com a disponibilidade de interessados, de modo que haja uma distribuição/rodízio minimamente razoável entre os credenciados. </a:t>
            </a: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Ao que tudo indica, isso não ocorreu no caso em apreço.</a:t>
            </a: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Isso porque, segundo o Edital (peça 4, p. 3), a demanda  da Administração era de “prestação de serviços de leiloeiro” “para um período de 12 (doze) meses” e o contrato celebrado com o primeiro credenciado fixou, justamente, uma vigência de 12 (doze) meses. </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Google Shape;77;p16_ 21" descr=""/>
          <p:cNvPicPr/>
          <p:nvPr/>
        </p:nvPicPr>
        <p:blipFill>
          <a:blip r:embed="rId1"/>
          <a:stretch/>
        </p:blipFill>
        <p:spPr>
          <a:xfrm>
            <a:off x="72720" y="72000"/>
            <a:ext cx="9136440" cy="5136120"/>
          </a:xfrm>
          <a:prstGeom prst="rect">
            <a:avLst/>
          </a:prstGeom>
          <a:ln w="0">
            <a:noFill/>
          </a:ln>
        </p:spPr>
      </p:pic>
      <p:sp>
        <p:nvSpPr>
          <p:cNvPr id="134" name="CustomShape 67"/>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35" name="CustomShape 68"/>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36" name="CustomShape 69"/>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ACÓRDÃO Nº 2159/24 - Tribunal Pleno – TCEPR</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Vale dizer, ao outorgar a prestação do serviço ao primeiro credenciado </a:t>
            </a:r>
            <a:r>
              <a:rPr b="0" lang="pt-BR" sz="1800" spc="-1" strike="noStrike">
                <a:solidFill>
                  <a:srgbClr val="000d29"/>
                </a:solidFill>
                <a:highlight>
                  <a:srgbClr val="ffffff"/>
                </a:highlight>
                <a:latin typeface="Montserrat"/>
                <a:ea typeface="Montserrat"/>
              </a:rPr>
              <a:t>por todo o período do objeto licitado, a Administração, ao que parece, </a:t>
            </a:r>
            <a:r>
              <a:rPr b="0" lang="pt-BR" sz="1800" spc="-1" strike="noStrike">
                <a:solidFill>
                  <a:srgbClr val="000d29"/>
                </a:solidFill>
                <a:highlight>
                  <a:srgbClr val="ffffff"/>
                </a:highlight>
                <a:latin typeface="Montserrat"/>
                <a:ea typeface="Montserrat"/>
              </a:rPr>
              <a:t>eliminou a possibilidade de prestação pelos demais credenciados, em </a:t>
            </a:r>
            <a:r>
              <a:rPr b="0" lang="pt-BR" sz="1800" spc="-1" strike="noStrike">
                <a:solidFill>
                  <a:srgbClr val="000d29"/>
                </a:solidFill>
                <a:highlight>
                  <a:srgbClr val="ffffff"/>
                </a:highlight>
                <a:latin typeface="Montserrat"/>
                <a:ea typeface="Montserrat"/>
              </a:rPr>
              <a:t>possível violação à pretensa contratação isonômica/randômica.</a:t>
            </a: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t>
            </a: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Em outras palavras, a entrega dos documentos “na Divisão de </a:t>
            </a:r>
            <a:r>
              <a:rPr b="0" lang="pt-BR" sz="1800" spc="-1" strike="noStrike">
                <a:solidFill>
                  <a:srgbClr val="000d29"/>
                </a:solidFill>
                <a:highlight>
                  <a:srgbClr val="ffffff"/>
                </a:highlight>
                <a:latin typeface="Montserrat"/>
                <a:ea typeface="Montserrat"/>
              </a:rPr>
              <a:t>Licitações” do ente licitante é possivelmente menos complexa para os </a:t>
            </a:r>
            <a:r>
              <a:rPr b="0" lang="pt-BR" sz="1800" spc="-1" strike="noStrike">
                <a:solidFill>
                  <a:srgbClr val="000d29"/>
                </a:solidFill>
                <a:highlight>
                  <a:srgbClr val="ffffff"/>
                </a:highlight>
                <a:latin typeface="Montserrat"/>
                <a:ea typeface="Montserrat"/>
              </a:rPr>
              <a:t>interessados mais próximos da Administração, vantagem que não </a:t>
            </a:r>
            <a:r>
              <a:rPr b="0" lang="pt-BR" sz="1800" spc="-1" strike="noStrike">
                <a:solidFill>
                  <a:srgbClr val="000d29"/>
                </a:solidFill>
                <a:highlight>
                  <a:srgbClr val="ffffff"/>
                </a:highlight>
                <a:latin typeface="Montserrat"/>
                <a:ea typeface="Montserrat"/>
              </a:rPr>
              <a:t>subsistiria se, exemplificativamente, os documentos pudessem ser </a:t>
            </a:r>
            <a:r>
              <a:rPr b="0" lang="pt-BR" sz="1800" spc="-1" strike="noStrike">
                <a:solidFill>
                  <a:srgbClr val="000d29"/>
                </a:solidFill>
                <a:highlight>
                  <a:srgbClr val="ffffff"/>
                </a:highlight>
                <a:latin typeface="Montserrat"/>
                <a:ea typeface="Montserrat"/>
              </a:rPr>
              <a:t>encaminhados eletronicamente (hipótese sequer cogitada no respectivo </a:t>
            </a:r>
            <a:r>
              <a:rPr b="0" lang="pt-BR" sz="1800" spc="-1" strike="noStrike">
                <a:solidFill>
                  <a:srgbClr val="000d29"/>
                </a:solidFill>
                <a:highlight>
                  <a:srgbClr val="ffffff"/>
                </a:highlight>
                <a:latin typeface="Montserrat"/>
                <a:ea typeface="Montserrat"/>
              </a:rPr>
              <a:t>item do Edital – peça 4, p. 9).”</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Google Shape;77;p16_ 22" descr=""/>
          <p:cNvPicPr/>
          <p:nvPr/>
        </p:nvPicPr>
        <p:blipFill>
          <a:blip r:embed="rId1"/>
          <a:stretch/>
        </p:blipFill>
        <p:spPr>
          <a:xfrm>
            <a:off x="72720" y="72000"/>
            <a:ext cx="9136440" cy="5136120"/>
          </a:xfrm>
          <a:prstGeom prst="rect">
            <a:avLst/>
          </a:prstGeom>
          <a:ln w="0">
            <a:noFill/>
          </a:ln>
        </p:spPr>
      </p:pic>
      <p:sp>
        <p:nvSpPr>
          <p:cNvPr id="138" name="CustomShape 70"/>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39" name="CustomShape 71"/>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40" name="CustomShape 72"/>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ACÓRDÃO Nº 2159/24 - Tribunal Pleno – TCEPR</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Vale dizer, ao outorgar a prestação do serviço ao primeiro credenciado por todo o período do objeto licitado, a Administração, ao que parece, eliminou a possibilidade de prestação pelos demais credenciados, em possível violação à pretensa contratação isonômica/randômica.</a:t>
            </a: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t>
            </a: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Em outras palavras, a entrega dos documentos “na Divisão de Licitações” do ente licitante é possivelmente menos complexa para os interessados mais próximos da Administração, vantagem que não subsistiria se, exemplificativamente, os documentos pudessem ser encaminhados eletronicamente (hipótese sequer cogitada no respectivo item do Edital – peça 4, p. 9).”</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Google Shape;77;p16_ 25" descr=""/>
          <p:cNvPicPr/>
          <p:nvPr/>
        </p:nvPicPr>
        <p:blipFill>
          <a:blip r:embed="rId1"/>
          <a:stretch/>
        </p:blipFill>
        <p:spPr>
          <a:xfrm>
            <a:off x="72720" y="72000"/>
            <a:ext cx="9136440" cy="5136120"/>
          </a:xfrm>
          <a:prstGeom prst="rect">
            <a:avLst/>
          </a:prstGeom>
          <a:ln w="0">
            <a:noFill/>
          </a:ln>
        </p:spPr>
      </p:pic>
      <p:sp>
        <p:nvSpPr>
          <p:cNvPr id="142" name="CustomShape 79"/>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43" name="CustomShape 80"/>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44" name="CustomShape 81"/>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Lei Estadual n.º 15.608/2007</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Art. 24. Credenciamento é ato administrativo de chamamento público, processado por edital, destinado à contratação de serviços junto àqueles que satisfaçam os requisitos definidos pela Administração, observado o prazo de publicidade de no mínimo 15 (quinze) dias úteis e no máximo de 30 (trinta) dias úteis.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Parágrafo único. A Administração Estadual poderá adotar o credenciamento para situações em que o mesmo objeto possa ser realizado simultaneamente por diversos contratados.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Google Shape;77;p16_ 26" descr=""/>
          <p:cNvPicPr/>
          <p:nvPr/>
        </p:nvPicPr>
        <p:blipFill>
          <a:blip r:embed="rId1"/>
          <a:stretch/>
        </p:blipFill>
        <p:spPr>
          <a:xfrm>
            <a:off x="72720" y="72000"/>
            <a:ext cx="9136440" cy="5136120"/>
          </a:xfrm>
          <a:prstGeom prst="rect">
            <a:avLst/>
          </a:prstGeom>
          <a:ln w="0">
            <a:noFill/>
          </a:ln>
        </p:spPr>
      </p:pic>
      <p:sp>
        <p:nvSpPr>
          <p:cNvPr id="146" name="CustomShape 82"/>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47" name="CustomShape 83"/>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48" name="CustomShape 84"/>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Lei Estadual n.º 15.608/2007</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Art. 24. Credenciamento é ato administrativo de chamamento público, processado por edital, destinado à contratação de serviços junto àqueles que satisfaçam os requisitos definidos pela Administração, observado o prazo de publicidade de no mínimo 15 (quinze) dias úteis e no máximo de 30 (trinta) dias úteis.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Parágrafo único. A Administração Estadual poderá adotar o credenciamento para situações em que o mesmo objeto possa ser realizado simultaneamente por diversos contratados.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9" name="Google Shape;77;p16_ 27" descr=""/>
          <p:cNvPicPr/>
          <p:nvPr/>
        </p:nvPicPr>
        <p:blipFill>
          <a:blip r:embed="rId1"/>
          <a:stretch/>
        </p:blipFill>
        <p:spPr>
          <a:xfrm>
            <a:off x="72720" y="72000"/>
            <a:ext cx="9136440" cy="5136120"/>
          </a:xfrm>
          <a:prstGeom prst="rect">
            <a:avLst/>
          </a:prstGeom>
          <a:ln w="0">
            <a:noFill/>
          </a:ln>
        </p:spPr>
      </p:pic>
      <p:sp>
        <p:nvSpPr>
          <p:cNvPr id="150" name="CustomShape 85"/>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51" name="CustomShape 86"/>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52" name="CustomShape 87"/>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Decretos 4.507/2009 e 10086/22/PR</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Google Shape;77;p16_ 12" descr=""/>
          <p:cNvPicPr/>
          <p:nvPr/>
        </p:nvPicPr>
        <p:blipFill>
          <a:blip r:embed="rId1"/>
          <a:stretch/>
        </p:blipFill>
        <p:spPr>
          <a:xfrm>
            <a:off x="72720" y="72000"/>
            <a:ext cx="9136440" cy="5136120"/>
          </a:xfrm>
          <a:prstGeom prst="rect">
            <a:avLst/>
          </a:prstGeom>
          <a:ln w="0">
            <a:noFill/>
          </a:ln>
        </p:spPr>
      </p:pic>
      <p:sp>
        <p:nvSpPr>
          <p:cNvPr id="46" name="CustomShape 3"/>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47" name="CustomShape 7"/>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48" name="CustomShape 8"/>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O credenciamento, segundo dispõe o art. 6.º, XLIII, da Lei 14.133/2021, é o “processo administrativo de chamamento público em que a Administração Pública convoca interessados em prestar serviços ou fornecer bens para que, preenchidos os requisitos necessários, se credenciem no órgão ou na entidade para executar o objeto quando convocados”.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spcBef>
                <a:spcPts val="1100"/>
              </a:spcBef>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Google Shape;77;p16_ 28" descr=""/>
          <p:cNvPicPr/>
          <p:nvPr/>
        </p:nvPicPr>
        <p:blipFill>
          <a:blip r:embed="rId1"/>
          <a:stretch/>
        </p:blipFill>
        <p:spPr>
          <a:xfrm>
            <a:off x="72720" y="72000"/>
            <a:ext cx="9136440" cy="5136120"/>
          </a:xfrm>
          <a:prstGeom prst="rect">
            <a:avLst/>
          </a:prstGeom>
          <a:ln w="0">
            <a:noFill/>
          </a:ln>
        </p:spPr>
      </p:pic>
      <p:sp>
        <p:nvSpPr>
          <p:cNvPr id="154" name="CustomShape 88"/>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155" name="CustomShape 89"/>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156" name="CustomShape 90"/>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Decretos 4.507/2009 e 10086/22/PR</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Google Shape;85;p17" descr=""/>
          <p:cNvPicPr/>
          <p:nvPr/>
        </p:nvPicPr>
        <p:blipFill>
          <a:blip r:embed="rId1"/>
          <a:stretch/>
        </p:blipFill>
        <p:spPr>
          <a:xfrm>
            <a:off x="0" y="0"/>
            <a:ext cx="9137160" cy="5136840"/>
          </a:xfrm>
          <a:prstGeom prst="rect">
            <a:avLst/>
          </a:prstGeom>
          <a:ln w="0">
            <a:noFill/>
          </a:ln>
        </p:spPr>
      </p:pic>
      <p:sp>
        <p:nvSpPr>
          <p:cNvPr id="158" name="CustomShape 12"/>
          <p:cNvSpPr/>
          <p:nvPr/>
        </p:nvSpPr>
        <p:spPr>
          <a:xfrm>
            <a:off x="1639800" y="1762920"/>
            <a:ext cx="5857920" cy="2244240"/>
          </a:xfrm>
          <a:prstGeom prst="rect">
            <a:avLst/>
          </a:prstGeom>
          <a:noFill/>
          <a:ln w="0">
            <a:noFill/>
          </a:ln>
        </p:spPr>
        <p:style>
          <a:lnRef idx="0"/>
          <a:fillRef idx="0"/>
          <a:effectRef idx="0"/>
          <a:fontRef idx="minor"/>
        </p:style>
        <p:txBody>
          <a:bodyPr lIns="90000" rIns="90000" tIns="91440" bIns="91440" anchor="t">
            <a:noAutofit/>
          </a:bodyPr>
          <a:p>
            <a:pPr algn="ctr">
              <a:lnSpc>
                <a:spcPct val="100000"/>
              </a:lnSpc>
              <a:buNone/>
              <a:tabLst>
                <a:tab algn="l" pos="0"/>
              </a:tabLst>
            </a:pPr>
            <a:r>
              <a:rPr b="0" lang="pt-BR" sz="3600" spc="-1" strike="noStrike">
                <a:solidFill>
                  <a:srgbClr val="ffffff"/>
                </a:solidFill>
                <a:latin typeface="Montserrat ExtraBold"/>
                <a:ea typeface="Montserrat ExtraBold"/>
              </a:rPr>
              <a:t>PARABÉNS</a:t>
            </a:r>
            <a:endParaRPr b="0" lang="pt-BR" sz="3600" spc="-1" strike="noStrike">
              <a:latin typeface="Arial"/>
            </a:endParaRPr>
          </a:p>
          <a:p>
            <a:pPr algn="ctr">
              <a:lnSpc>
                <a:spcPct val="100000"/>
              </a:lnSpc>
              <a:buNone/>
              <a:tabLst>
                <a:tab algn="l" pos="0"/>
              </a:tabLst>
            </a:pPr>
            <a:r>
              <a:rPr b="0" lang="pt-BR" sz="3600" spc="-1" strike="noStrike">
                <a:solidFill>
                  <a:srgbClr val="ff6c00"/>
                </a:solidFill>
                <a:latin typeface="Montserrat ExtraBold"/>
                <a:ea typeface="Montserrat ExtraBold"/>
              </a:rPr>
              <a:t>PELA CONCLUSÃO</a:t>
            </a:r>
            <a:endParaRPr b="0" lang="pt-BR" sz="3600" spc="-1" strike="noStrike">
              <a:latin typeface="Arial"/>
            </a:endParaRPr>
          </a:p>
          <a:p>
            <a:pPr algn="ctr">
              <a:lnSpc>
                <a:spcPct val="100000"/>
              </a:lnSpc>
              <a:buNone/>
              <a:tabLst>
                <a:tab algn="l" pos="0"/>
              </a:tabLst>
            </a:pPr>
            <a:r>
              <a:rPr b="0" lang="pt-BR" sz="3600" spc="-1" strike="noStrike">
                <a:solidFill>
                  <a:srgbClr val="ffffff"/>
                </a:solidFill>
                <a:latin typeface="Montserrat ExtraBold"/>
                <a:ea typeface="Montserrat ExtraBold"/>
              </a:rPr>
              <a:t>DO SEU CURSO!</a:t>
            </a:r>
            <a:endParaRPr b="0" lang="pt-BR"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Google Shape;77;p16_ 23" descr=""/>
          <p:cNvPicPr/>
          <p:nvPr/>
        </p:nvPicPr>
        <p:blipFill>
          <a:blip r:embed="rId1"/>
          <a:stretch/>
        </p:blipFill>
        <p:spPr>
          <a:xfrm>
            <a:off x="72720" y="72000"/>
            <a:ext cx="9136440" cy="5136120"/>
          </a:xfrm>
          <a:prstGeom prst="rect">
            <a:avLst/>
          </a:prstGeom>
          <a:ln w="0">
            <a:noFill/>
          </a:ln>
        </p:spPr>
      </p:pic>
      <p:sp>
        <p:nvSpPr>
          <p:cNvPr id="50" name="CustomShape 73"/>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51" name="CustomShape 74"/>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52" name="CustomShape 75"/>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O credenciamento integra o ordenamento jurídico como hipótese típica </a:t>
            </a:r>
            <a:r>
              <a:rPr b="0" lang="pt-BR" sz="1800" spc="-1" strike="noStrike">
                <a:solidFill>
                  <a:srgbClr val="000d29"/>
                </a:solidFill>
                <a:highlight>
                  <a:srgbClr val="ffffff"/>
                </a:highlight>
                <a:latin typeface="Montserrat"/>
                <a:ea typeface="Montserrat"/>
              </a:rPr>
              <a:t>de inexigibilidade, em situações em que a Administração tem por </a:t>
            </a:r>
            <a:r>
              <a:rPr b="0" lang="pt-BR" sz="1800" spc="-1" strike="noStrike">
                <a:solidFill>
                  <a:srgbClr val="000d29"/>
                </a:solidFill>
                <a:highlight>
                  <a:srgbClr val="ffffff"/>
                </a:highlight>
                <a:latin typeface="Montserrat"/>
                <a:ea typeface="Montserrat"/>
              </a:rPr>
              <a:t>objetivo dispor da maior rede possível de prestadores de serviços. </a:t>
            </a:r>
            <a:r>
              <a:rPr b="0" lang="pt-BR" sz="1800" spc="-1" strike="noStrike">
                <a:solidFill>
                  <a:srgbClr val="000d29"/>
                </a:solidFill>
                <a:highlight>
                  <a:srgbClr val="ffffff"/>
                </a:highlight>
                <a:latin typeface="Montserrat"/>
                <a:ea typeface="Montserrat"/>
              </a:rPr>
              <a:t>Nessa situação, a inviabilidade de competição não decorre da ausência </a:t>
            </a:r>
            <a:r>
              <a:rPr b="0" lang="pt-BR" sz="1800" spc="-1" strike="noStrike">
                <a:solidFill>
                  <a:srgbClr val="000d29"/>
                </a:solidFill>
                <a:highlight>
                  <a:srgbClr val="ffffff"/>
                </a:highlight>
                <a:latin typeface="Montserrat"/>
                <a:ea typeface="Montserrat"/>
              </a:rPr>
              <a:t>de possibilidade de competição, mas sim da ausência de interesse da </a:t>
            </a:r>
            <a:r>
              <a:rPr b="0" lang="pt-BR" sz="1800" spc="-1" strike="noStrike">
                <a:solidFill>
                  <a:srgbClr val="000d29"/>
                </a:solidFill>
                <a:highlight>
                  <a:srgbClr val="ffffff"/>
                </a:highlight>
                <a:latin typeface="Montserrat"/>
                <a:ea typeface="Montserrat"/>
              </a:rPr>
              <a:t>Administração em restringir o número de contratados.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spcBef>
                <a:spcPts val="1100"/>
              </a:spcBef>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Google Shape;77;p16_ 24" descr=""/>
          <p:cNvPicPr/>
          <p:nvPr/>
        </p:nvPicPr>
        <p:blipFill>
          <a:blip r:embed="rId1"/>
          <a:stretch/>
        </p:blipFill>
        <p:spPr>
          <a:xfrm>
            <a:off x="72720" y="72000"/>
            <a:ext cx="9136440" cy="5136120"/>
          </a:xfrm>
          <a:prstGeom prst="rect">
            <a:avLst/>
          </a:prstGeom>
          <a:ln w="0">
            <a:noFill/>
          </a:ln>
        </p:spPr>
      </p:pic>
      <p:sp>
        <p:nvSpPr>
          <p:cNvPr id="54" name="CustomShape 76"/>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55" name="CustomShape 77"/>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56" name="CustomShape 78"/>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Conforme se extrai dos ensinamentos de Marçal Justen Filho, o credenciamento é cabível nas hipóteses em que, respeitados padrões mínimos de idoneidade e de aceitabilidade, é indiferente para a Administração a identidade do sujeito a ser contratado (...),</a:t>
            </a: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visto que inexiste variação no tocante à remuneração em virtude da atuação subjetiva do contratado e qualquer sujeito se encontra em condições de executar a prestação, desde que atenda aos padrões de qualidade mínima exigidos.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nSpc>
                <a:spcPct val="100000"/>
              </a:lnSpc>
              <a:spcBef>
                <a:spcPts val="1100"/>
              </a:spcBef>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Google Shape;77;p16_ 1" descr=""/>
          <p:cNvPicPr/>
          <p:nvPr/>
        </p:nvPicPr>
        <p:blipFill>
          <a:blip r:embed="rId1"/>
          <a:stretch/>
        </p:blipFill>
        <p:spPr>
          <a:xfrm>
            <a:off x="72720" y="72000"/>
            <a:ext cx="9136440" cy="5136120"/>
          </a:xfrm>
          <a:prstGeom prst="rect">
            <a:avLst/>
          </a:prstGeom>
          <a:ln w="0">
            <a:noFill/>
          </a:ln>
        </p:spPr>
      </p:pic>
      <p:sp>
        <p:nvSpPr>
          <p:cNvPr id="58" name="CustomShape 9"/>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59" name="CustomShape 10"/>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60" name="CustomShape 11"/>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endParaRPr b="0" lang="pt-BR" sz="1800" spc="-1" strike="noStrike">
              <a:latin typeface="Arial"/>
            </a:endParaRPr>
          </a:p>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O credenciamento, que configura hipótese de inexigibilidade de licitação, na forma do art. 74, IV, da nova Lei de Licitações, poderá ser utilizado nas seguintes hipóteses de contratação (art. 79 da Lei 14.133/2021):</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spcBef>
                <a:spcPts val="1100"/>
              </a:spcBef>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Google Shape;77;p16_ 2" descr=""/>
          <p:cNvPicPr/>
          <p:nvPr/>
        </p:nvPicPr>
        <p:blipFill>
          <a:blip r:embed="rId1"/>
          <a:stretch/>
        </p:blipFill>
        <p:spPr>
          <a:xfrm>
            <a:off x="72720" y="72000"/>
            <a:ext cx="9136440" cy="5136120"/>
          </a:xfrm>
          <a:prstGeom prst="rect">
            <a:avLst/>
          </a:prstGeom>
          <a:ln w="0">
            <a:noFill/>
          </a:ln>
        </p:spPr>
      </p:pic>
      <p:sp>
        <p:nvSpPr>
          <p:cNvPr id="62" name="CustomShape 13"/>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63" name="CustomShape 14"/>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64" name="CustomShape 15"/>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a)paralela e não excludente: caso em que é viável e vantajosa para a Administração a realização de contratações simultâneas em condições padronizadas (ex.: credenciamento de leiloeiros para alienação de bens da Administração Pública, na forma do art. 31, § 1.º, da nova Lei de Licitações, com a definição da ordem de atuação dos leiloeiros credenciados por sorteio ou outro critério objetivo; credenciamento de oficinas para prestação dos serviços de manutenção de viaturas da entidade administrativa, com a fixação de regras objetivas e impessoais no edital que serão observadas no momento da definição da oficina, dentro do universo das oficinas credenciadas, que realizará o serviço em cada caso);</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spcBef>
                <a:spcPts val="1100"/>
              </a:spcBef>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5" name="Google Shape;77;p16_ 3" descr=""/>
          <p:cNvPicPr/>
          <p:nvPr/>
        </p:nvPicPr>
        <p:blipFill>
          <a:blip r:embed="rId1"/>
          <a:stretch/>
        </p:blipFill>
        <p:spPr>
          <a:xfrm>
            <a:off x="72720" y="72000"/>
            <a:ext cx="9136440" cy="5136120"/>
          </a:xfrm>
          <a:prstGeom prst="rect">
            <a:avLst/>
          </a:prstGeom>
          <a:ln w="0">
            <a:noFill/>
          </a:ln>
        </p:spPr>
      </p:pic>
      <p:sp>
        <p:nvSpPr>
          <p:cNvPr id="66" name="CustomShape 16"/>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67" name="CustomShape 17"/>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68" name="CustomShape 18"/>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b)com seleção a critério de terceiros: caso em que a seleção do contratado está a cargo do beneficiário direto da prestação (ex.: credenciamento de médicos de determinada especialidade, que receberão valores previamente definidos ou tabelados por consultas realizadas, cabendo ao particular escolher o médico credenciado de sua preferência; credenciamento de empresas para atuarem como Administradora de Benefícios ofertados por operadoras de planos de saúde particular para fornecimento de serviços aos servidores públicos da respectiva entidade administrativa, com a possibilidade de escolha por parte do servidor/ beneficiário da operadora de sua preferência);</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spcBef>
                <a:spcPts val="1100"/>
              </a:spcBef>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Google Shape;77;p16_ 4" descr=""/>
          <p:cNvPicPr/>
          <p:nvPr/>
        </p:nvPicPr>
        <p:blipFill>
          <a:blip r:embed="rId1"/>
          <a:stretch/>
        </p:blipFill>
        <p:spPr>
          <a:xfrm>
            <a:off x="72720" y="72000"/>
            <a:ext cx="9136440" cy="5136120"/>
          </a:xfrm>
          <a:prstGeom prst="rect">
            <a:avLst/>
          </a:prstGeom>
          <a:ln w="0">
            <a:noFill/>
          </a:ln>
        </p:spPr>
      </p:pic>
      <p:sp>
        <p:nvSpPr>
          <p:cNvPr id="70" name="CustomShape 19"/>
          <p:cNvSpPr/>
          <p:nvPr/>
        </p:nvSpPr>
        <p:spPr>
          <a:xfrm>
            <a:off x="422640" y="313200"/>
            <a:ext cx="8643600" cy="458640"/>
          </a:xfrm>
          <a:prstGeom prst="rect">
            <a:avLst/>
          </a:prstGeom>
          <a:noFill/>
          <a:ln w="0">
            <a:noFill/>
          </a:ln>
        </p:spPr>
        <p:style>
          <a:lnRef idx="0"/>
          <a:fillRef idx="0"/>
          <a:effectRef idx="0"/>
          <a:fontRef idx="minor"/>
        </p:style>
        <p:txBody>
          <a:bodyPr lIns="90000" rIns="90000" tIns="91440" bIns="91440" anchor="t">
            <a:noAutofit/>
          </a:bodyPr>
          <a:p>
            <a:pPr>
              <a:lnSpc>
                <a:spcPct val="100000"/>
              </a:lnSpc>
              <a:buNone/>
              <a:tabLst>
                <a:tab algn="l" pos="0"/>
              </a:tabLst>
            </a:pPr>
            <a:r>
              <a:rPr b="1" lang="pt-BR" sz="1600" spc="-1" strike="noStrike">
                <a:solidFill>
                  <a:srgbClr val="000d29"/>
                </a:solidFill>
                <a:latin typeface="Montserrat"/>
                <a:ea typeface="Montserrat"/>
              </a:rPr>
              <a:t>CREDENCIAMENTO</a:t>
            </a:r>
            <a:endParaRPr b="0" lang="pt-BR" sz="1600" spc="-1" strike="noStrike">
              <a:latin typeface="Arial"/>
            </a:endParaRPr>
          </a:p>
        </p:txBody>
      </p:sp>
      <p:sp>
        <p:nvSpPr>
          <p:cNvPr id="71" name="CustomShape 20"/>
          <p:cNvSpPr/>
          <p:nvPr/>
        </p:nvSpPr>
        <p:spPr>
          <a:xfrm>
            <a:off x="531720" y="765000"/>
            <a:ext cx="3190680" cy="36360"/>
          </a:xfrm>
          <a:prstGeom prst="roundRect">
            <a:avLst>
              <a:gd name="adj" fmla="val 16667"/>
            </a:avLst>
          </a:prstGeom>
          <a:solidFill>
            <a:srgbClr val="ff6c00"/>
          </a:solidFill>
          <a:ln w="0">
            <a:noFill/>
          </a:ln>
        </p:spPr>
        <p:style>
          <a:lnRef idx="0"/>
          <a:fillRef idx="0"/>
          <a:effectRef idx="0"/>
          <a:fontRef idx="minor"/>
        </p:style>
      </p:sp>
      <p:sp>
        <p:nvSpPr>
          <p:cNvPr id="72" name="CustomShape 21"/>
          <p:cNvSpPr/>
          <p:nvPr/>
        </p:nvSpPr>
        <p:spPr>
          <a:xfrm>
            <a:off x="422640" y="855720"/>
            <a:ext cx="7897320" cy="3603240"/>
          </a:xfrm>
          <a:prstGeom prst="rect">
            <a:avLst/>
          </a:prstGeom>
          <a:noFill/>
          <a:ln w="0">
            <a:noFill/>
          </a:ln>
        </p:spPr>
        <p:style>
          <a:lnRef idx="0"/>
          <a:fillRef idx="0"/>
          <a:effectRef idx="0"/>
          <a:fontRef idx="minor"/>
        </p:style>
        <p:txBody>
          <a:bodyPr lIns="90000" rIns="90000" tIns="91440" bIns="91440" anchor="t">
            <a:noAutofit/>
          </a:bodyPr>
          <a:p>
            <a:pPr algn="just">
              <a:lnSpc>
                <a:spcPct val="100000"/>
              </a:lnSpc>
              <a:buNone/>
              <a:tabLst>
                <a:tab algn="l" pos="0"/>
              </a:tabLst>
            </a:pPr>
            <a:r>
              <a:rPr b="0" lang="pt-BR" sz="1800" spc="-1" strike="noStrike">
                <a:solidFill>
                  <a:srgbClr val="000d29"/>
                </a:solidFill>
                <a:highlight>
                  <a:srgbClr val="ffffff"/>
                </a:highlight>
                <a:latin typeface="Montserrat"/>
                <a:ea typeface="Montserrat"/>
              </a:rPr>
              <a:t>c)em mercados fluidos: caso em que a flutuação constante do valor da prestação (preços dinâmicos) e das condições de contratação inviabiliza a seleção de agente por meio do processo de licitação (ex.: aquisição de passagens aéreas).</a:t>
            </a: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gn="just">
              <a:lnSpc>
                <a:spcPct val="100000"/>
              </a:lnSpc>
              <a:buNone/>
              <a:tabLst>
                <a:tab algn="l" pos="0"/>
              </a:tabLst>
            </a:pPr>
            <a:endParaRPr b="0" lang="pt-BR" sz="1800" spc="-1" strike="noStrike">
              <a:latin typeface="Arial"/>
            </a:endParaRPr>
          </a:p>
          <a:p>
            <a:pPr>
              <a:lnSpc>
                <a:spcPct val="100000"/>
              </a:lnSpc>
              <a:buNone/>
              <a:tabLst>
                <a:tab algn="l" pos="0"/>
              </a:tabLst>
            </a:pPr>
            <a:endParaRPr b="0" lang="pt-BR" sz="1800" spc="-1" strike="noStrike">
              <a:latin typeface="Arial"/>
            </a:endParaRPr>
          </a:p>
          <a:p>
            <a:pPr>
              <a:lnSpc>
                <a:spcPct val="100000"/>
              </a:lnSpc>
              <a:spcBef>
                <a:spcPts val="1100"/>
              </a:spcBef>
              <a:buNone/>
              <a:tabLst>
                <a:tab algn="l" pos="0"/>
              </a:tabLst>
            </a:pPr>
            <a:endParaRPr b="0" lang="pt-BR"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472</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pt-BR</dc:language>
  <cp:lastModifiedBy/>
  <dcterms:modified xsi:type="dcterms:W3CDTF">2024-08-10T16:50:37Z</dcterms:modified>
  <cp:revision>60</cp:revision>
  <dc:subject/>
  <dc:title/>
</cp:coreProperties>
</file>

<file path=docProps/custom.xml><?xml version="1.0" encoding="utf-8"?>
<Properties xmlns="http://schemas.openxmlformats.org/officeDocument/2006/custom-properties" xmlns:vt="http://schemas.openxmlformats.org/officeDocument/2006/docPropsVTypes"/>
</file>